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4"/>
  </p:notesMasterIdLst>
  <p:handoutMasterIdLst>
    <p:handoutMasterId r:id="rId5"/>
  </p:handoutMasterIdLst>
  <p:sldIdLst>
    <p:sldId id="260" r:id="rId2"/>
    <p:sldId id="303" r:id="rId3"/>
  </p:sldIdLst>
  <p:sldSz cx="9144000" cy="6858000" type="screen4x3"/>
  <p:notesSz cx="9937750" cy="6802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9933"/>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69" autoAdjust="0"/>
    <p:restoredTop sz="95903" autoAdjust="0"/>
  </p:normalViewPr>
  <p:slideViewPr>
    <p:cSldViewPr>
      <p:cViewPr varScale="1">
        <p:scale>
          <a:sx n="119" d="100"/>
          <a:sy n="119" d="100"/>
        </p:scale>
        <p:origin x="828"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6" d="100"/>
        <a:sy n="8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359" cy="340122"/>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094" y="0"/>
            <a:ext cx="4306359" cy="340122"/>
          </a:xfrm>
          <a:prstGeom prst="rect">
            <a:avLst/>
          </a:prstGeom>
        </p:spPr>
        <p:txBody>
          <a:bodyPr vert="horz" lIns="92199" tIns="46099" rIns="92199" bIns="46099" rtlCol="0"/>
          <a:lstStyle>
            <a:lvl1pPr algn="r">
              <a:defRPr sz="1200"/>
            </a:lvl1pPr>
          </a:lstStyle>
          <a:p>
            <a:fld id="{805BA61A-4140-430E-886F-D014E8BDC6EE}" type="datetimeFigureOut">
              <a:rPr kumimoji="1" lang="ja-JP" altLang="en-US" smtClean="0"/>
              <a:t>2023/4/30</a:t>
            </a:fld>
            <a:endParaRPr kumimoji="1" lang="ja-JP" altLang="en-US"/>
          </a:p>
        </p:txBody>
      </p:sp>
      <p:sp>
        <p:nvSpPr>
          <p:cNvPr id="4" name="フッター プレースホルダー 3"/>
          <p:cNvSpPr>
            <a:spLocks noGrp="1"/>
          </p:cNvSpPr>
          <p:nvPr>
            <p:ph type="ftr" sz="quarter" idx="2"/>
          </p:nvPr>
        </p:nvSpPr>
        <p:spPr>
          <a:xfrm>
            <a:off x="3" y="6461136"/>
            <a:ext cx="4306359" cy="340122"/>
          </a:xfrm>
          <a:prstGeom prst="rect">
            <a:avLst/>
          </a:prstGeom>
        </p:spPr>
        <p:txBody>
          <a:bodyPr vert="horz" lIns="92199" tIns="46099" rIns="92199" bIns="4609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094" y="6461136"/>
            <a:ext cx="4306359" cy="340122"/>
          </a:xfrm>
          <a:prstGeom prst="rect">
            <a:avLst/>
          </a:prstGeom>
        </p:spPr>
        <p:txBody>
          <a:bodyPr vert="horz" lIns="92199" tIns="46099" rIns="92199" bIns="46099" rtlCol="0" anchor="b"/>
          <a:lstStyle>
            <a:lvl1pPr algn="r">
              <a:defRPr sz="1200"/>
            </a:lvl1pPr>
          </a:lstStyle>
          <a:p>
            <a:fld id="{F820A8E3-640C-4B11-A4DC-2539C770AED2}" type="slidenum">
              <a:rPr kumimoji="1" lang="ja-JP" altLang="en-US" smtClean="0"/>
              <a:t>‹#›</a:t>
            </a:fld>
            <a:endParaRPr kumimoji="1" lang="ja-JP" altLang="en-US"/>
          </a:p>
        </p:txBody>
      </p:sp>
    </p:spTree>
    <p:extLst>
      <p:ext uri="{BB962C8B-B14F-4D97-AF65-F5344CB8AC3E}">
        <p14:creationId xmlns:p14="http://schemas.microsoft.com/office/powerpoint/2010/main" val="3308381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359" cy="340122"/>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094" y="0"/>
            <a:ext cx="4306359" cy="340122"/>
          </a:xfrm>
          <a:prstGeom prst="rect">
            <a:avLst/>
          </a:prstGeom>
        </p:spPr>
        <p:txBody>
          <a:bodyPr vert="horz" lIns="92199" tIns="46099" rIns="92199" bIns="46099" rtlCol="0"/>
          <a:lstStyle>
            <a:lvl1pPr algn="r">
              <a:defRPr sz="1200"/>
            </a:lvl1pPr>
          </a:lstStyle>
          <a:p>
            <a:fld id="{4F61CCB5-1C62-4399-9540-4350F5C473B3}" type="datetimeFigureOut">
              <a:rPr kumimoji="1" lang="ja-JP" altLang="en-US" smtClean="0"/>
              <a:t>2023/4/30</a:t>
            </a:fld>
            <a:endParaRPr kumimoji="1" lang="ja-JP" altLang="en-US"/>
          </a:p>
        </p:txBody>
      </p:sp>
      <p:sp>
        <p:nvSpPr>
          <p:cNvPr id="4" name="スライド イメージ プレースホルダー 3"/>
          <p:cNvSpPr>
            <a:spLocks noGrp="1" noRot="1" noChangeAspect="1"/>
          </p:cNvSpPr>
          <p:nvPr>
            <p:ph type="sldImg" idx="2"/>
          </p:nvPr>
        </p:nvSpPr>
        <p:spPr>
          <a:xfrm>
            <a:off x="3267075" y="509588"/>
            <a:ext cx="3403600" cy="2552700"/>
          </a:xfrm>
          <a:prstGeom prst="rect">
            <a:avLst/>
          </a:prstGeom>
          <a:noFill/>
          <a:ln w="12700">
            <a:solidFill>
              <a:prstClr val="black"/>
            </a:solidFill>
          </a:ln>
        </p:spPr>
        <p:txBody>
          <a:bodyPr vert="horz" lIns="92199" tIns="46099" rIns="92199" bIns="46099" rtlCol="0" anchor="ctr"/>
          <a:lstStyle/>
          <a:p>
            <a:endParaRPr lang="ja-JP" altLang="en-US"/>
          </a:p>
        </p:txBody>
      </p:sp>
      <p:sp>
        <p:nvSpPr>
          <p:cNvPr id="5" name="ノート プレースホルダー 4"/>
          <p:cNvSpPr>
            <a:spLocks noGrp="1"/>
          </p:cNvSpPr>
          <p:nvPr>
            <p:ph type="body" sz="quarter" idx="3"/>
          </p:nvPr>
        </p:nvSpPr>
        <p:spPr>
          <a:xfrm>
            <a:off x="993776" y="3231159"/>
            <a:ext cx="7950200" cy="3061097"/>
          </a:xfrm>
          <a:prstGeom prst="rect">
            <a:avLst/>
          </a:prstGeom>
        </p:spPr>
        <p:txBody>
          <a:bodyPr vert="horz" lIns="92199" tIns="46099" rIns="92199" bIns="460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1136"/>
            <a:ext cx="4306359" cy="340122"/>
          </a:xfrm>
          <a:prstGeom prst="rect">
            <a:avLst/>
          </a:prstGeom>
        </p:spPr>
        <p:txBody>
          <a:bodyPr vert="horz" lIns="92199" tIns="46099" rIns="92199" bIns="460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094" y="6461136"/>
            <a:ext cx="4306359" cy="340122"/>
          </a:xfrm>
          <a:prstGeom prst="rect">
            <a:avLst/>
          </a:prstGeom>
        </p:spPr>
        <p:txBody>
          <a:bodyPr vert="horz" lIns="92199" tIns="46099" rIns="92199" bIns="46099" rtlCol="0" anchor="b"/>
          <a:lstStyle>
            <a:lvl1pPr algn="r">
              <a:defRPr sz="1200"/>
            </a:lvl1pPr>
          </a:lstStyle>
          <a:p>
            <a:fld id="{0279F04A-7354-44E6-8951-4B50BF31FB8A}" type="slidenum">
              <a:rPr kumimoji="1" lang="ja-JP" altLang="en-US" smtClean="0"/>
              <a:t>‹#›</a:t>
            </a:fld>
            <a:endParaRPr kumimoji="1" lang="ja-JP" altLang="en-US"/>
          </a:p>
        </p:txBody>
      </p:sp>
    </p:spTree>
    <p:extLst>
      <p:ext uri="{BB962C8B-B14F-4D97-AF65-F5344CB8AC3E}">
        <p14:creationId xmlns:p14="http://schemas.microsoft.com/office/powerpoint/2010/main" val="1418770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780E3BA-3747-0D47-8B1E-4D64AC2546DE}" type="slidenum">
              <a:rPr kumimoji="1" lang="ja-JP" altLang="en-US" smtClean="0"/>
              <a:t>1</a:t>
            </a:fld>
            <a:endParaRPr kumimoji="1" lang="ja-JP" altLang="en-US"/>
          </a:p>
        </p:txBody>
      </p:sp>
    </p:spTree>
    <p:extLst>
      <p:ext uri="{BB962C8B-B14F-4D97-AF65-F5344CB8AC3E}">
        <p14:creationId xmlns:p14="http://schemas.microsoft.com/office/powerpoint/2010/main" val="349794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6" name="Slide Number Placeholder 5"/>
          <p:cNvSpPr>
            <a:spLocks noGrp="1"/>
          </p:cNvSpPr>
          <p:nvPr>
            <p:ph type="sldNum" sz="quarter" idx="12"/>
          </p:nvPr>
        </p:nvSpPr>
        <p:spPr/>
        <p:txBody>
          <a:bodyPr/>
          <a:lstStyle/>
          <a:p>
            <a:fld id="{BCD9F1FA-EB41-304D-AA03-649B8C027A2F}"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604428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FD7EF928-E18E-E749-8018-68CA139A283A}"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922795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FD7EF928-E18E-E749-8018-68CA139A283A}"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67064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6" name="Slide Number Placeholder 5"/>
          <p:cNvSpPr>
            <a:spLocks noGrp="1"/>
          </p:cNvSpPr>
          <p:nvPr>
            <p:ph type="sldNum" sz="quarter" idx="12"/>
          </p:nvPr>
        </p:nvSpPr>
        <p:spPr/>
        <p:txBody>
          <a:bodyPr/>
          <a:lstStyle/>
          <a:p>
            <a:fld id="{F9F0F776-6677-C342-9B2E-0B1247A67EB6}"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934694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6" name="Slide Number Placeholder 5"/>
          <p:cNvSpPr>
            <a:spLocks noGrp="1"/>
          </p:cNvSpPr>
          <p:nvPr>
            <p:ph type="sldNum" sz="quarter" idx="12"/>
          </p:nvPr>
        </p:nvSpPr>
        <p:spPr/>
        <p:txBody>
          <a:bodyPr/>
          <a:lstStyle/>
          <a:p>
            <a:fld id="{4B96910C-1B05-064C-BEE4-6193B248DFE6}"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540596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ja-JP">
              <a:solidFill>
                <a:srgbClr val="000000"/>
              </a:solidFill>
            </a:endParaRPr>
          </a:p>
        </p:txBody>
      </p:sp>
      <p:sp>
        <p:nvSpPr>
          <p:cNvPr id="7" name="Slide Number Placeholder 6"/>
          <p:cNvSpPr>
            <a:spLocks noGrp="1"/>
          </p:cNvSpPr>
          <p:nvPr>
            <p:ph type="sldNum" sz="quarter" idx="12"/>
          </p:nvPr>
        </p:nvSpPr>
        <p:spPr/>
        <p:txBody>
          <a:bodyPr/>
          <a:lstStyle/>
          <a:p>
            <a:fld id="{FBDD11A9-D8B6-F641-9F17-7FFB766BE0C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40100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srgbClr val="000000"/>
              </a:solidFill>
            </a:endParaRPr>
          </a:p>
        </p:txBody>
      </p:sp>
      <p:sp>
        <p:nvSpPr>
          <p:cNvPr id="8" name="Footer Placeholder 7"/>
          <p:cNvSpPr>
            <a:spLocks noGrp="1"/>
          </p:cNvSpPr>
          <p:nvPr>
            <p:ph type="ftr" sz="quarter" idx="11"/>
          </p:nvPr>
        </p:nvSpPr>
        <p:spPr/>
        <p:txBody>
          <a:bodyPr/>
          <a:lstStyle/>
          <a:p>
            <a:pPr>
              <a:defRPr/>
            </a:pPr>
            <a:endParaRPr lang="en-US" altLang="ja-JP">
              <a:solidFill>
                <a:srgbClr val="000000"/>
              </a:solidFill>
            </a:endParaRPr>
          </a:p>
        </p:txBody>
      </p:sp>
      <p:sp>
        <p:nvSpPr>
          <p:cNvPr id="9" name="Slide Number Placeholder 8"/>
          <p:cNvSpPr>
            <a:spLocks noGrp="1"/>
          </p:cNvSpPr>
          <p:nvPr>
            <p:ph type="sldNum" sz="quarter" idx="12"/>
          </p:nvPr>
        </p:nvSpPr>
        <p:spPr/>
        <p:txBody>
          <a:bodyPr/>
          <a:lstStyle/>
          <a:p>
            <a:fld id="{2B0AB924-CE6E-2D41-8C07-E47F75BD8A76}"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57868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srgbClr val="000000"/>
              </a:solidFill>
            </a:endParaRPr>
          </a:p>
        </p:txBody>
      </p:sp>
      <p:sp>
        <p:nvSpPr>
          <p:cNvPr id="4" name="Footer Placeholder 3"/>
          <p:cNvSpPr>
            <a:spLocks noGrp="1"/>
          </p:cNvSpPr>
          <p:nvPr>
            <p:ph type="ftr" sz="quarter" idx="11"/>
          </p:nvPr>
        </p:nvSpPr>
        <p:spPr/>
        <p:txBody>
          <a:bodyPr/>
          <a:lstStyle/>
          <a:p>
            <a:pPr>
              <a:defRPr/>
            </a:pPr>
            <a:endParaRPr lang="en-US" altLang="ja-JP">
              <a:solidFill>
                <a:srgbClr val="000000"/>
              </a:solidFill>
            </a:endParaRPr>
          </a:p>
        </p:txBody>
      </p:sp>
      <p:sp>
        <p:nvSpPr>
          <p:cNvPr id="5" name="Slide Number Placeholder 4"/>
          <p:cNvSpPr>
            <a:spLocks noGrp="1"/>
          </p:cNvSpPr>
          <p:nvPr>
            <p:ph type="sldNum" sz="quarter" idx="12"/>
          </p:nvPr>
        </p:nvSpPr>
        <p:spPr/>
        <p:txBody>
          <a:bodyPr/>
          <a:lstStyle/>
          <a:p>
            <a:fld id="{54AAD1E2-0924-E548-B291-9235A0EDF80A}"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02377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srgbClr val="000000"/>
              </a:solidFill>
            </a:endParaRPr>
          </a:p>
        </p:txBody>
      </p:sp>
      <p:sp>
        <p:nvSpPr>
          <p:cNvPr id="3" name="Footer Placeholder 2"/>
          <p:cNvSpPr>
            <a:spLocks noGrp="1"/>
          </p:cNvSpPr>
          <p:nvPr>
            <p:ph type="ftr" sz="quarter" idx="11"/>
          </p:nvPr>
        </p:nvSpPr>
        <p:spPr/>
        <p:txBody>
          <a:bodyPr/>
          <a:lstStyle/>
          <a:p>
            <a:pPr>
              <a:defRPr/>
            </a:pPr>
            <a:endParaRPr lang="en-US" altLang="ja-JP">
              <a:solidFill>
                <a:srgbClr val="000000"/>
              </a:solidFill>
            </a:endParaRPr>
          </a:p>
        </p:txBody>
      </p:sp>
      <p:sp>
        <p:nvSpPr>
          <p:cNvPr id="4" name="Slide Number Placeholder 3"/>
          <p:cNvSpPr>
            <a:spLocks noGrp="1"/>
          </p:cNvSpPr>
          <p:nvPr>
            <p:ph type="sldNum" sz="quarter" idx="12"/>
          </p:nvPr>
        </p:nvSpPr>
        <p:spPr/>
        <p:txBody>
          <a:bodyPr/>
          <a:lstStyle/>
          <a:p>
            <a:fld id="{AD122513-5CF0-6F45-9C89-C05543308CE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905218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pPr>
            <a:fld id="{FD7EF928-E18E-E749-8018-68CA139A283A}"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049329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pPr>
            <a:fld id="{FD7EF928-E18E-E749-8018-68CA139A283A}"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4211469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FD7EF928-E18E-E749-8018-68CA139A283A}"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78055275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E45B775-39F9-704E-A736-17606DD3C743}"/>
              </a:ext>
            </a:extLst>
          </p:cNvPr>
          <p:cNvSpPr/>
          <p:nvPr/>
        </p:nvSpPr>
        <p:spPr>
          <a:xfrm>
            <a:off x="359532" y="353711"/>
            <a:ext cx="8424936" cy="954107"/>
          </a:xfrm>
          <a:prstGeom prst="rect">
            <a:avLst/>
          </a:prstGeom>
        </p:spPr>
        <p:txBody>
          <a:bodyPr wrap="square">
            <a:spAutoFit/>
          </a:bodyPr>
          <a:lstStyle/>
          <a:p>
            <a:pPr algn="ctr"/>
            <a:r>
              <a:rPr lang="en-US" altLang="ja-JP" sz="2800" b="1" dirty="0">
                <a:latin typeface="+mj-ea"/>
                <a:ea typeface="+mj-ea"/>
              </a:rPr>
              <a:t>2024</a:t>
            </a:r>
            <a:r>
              <a:rPr lang="ja-JP" altLang="en-US" sz="2800" b="1" dirty="0">
                <a:latin typeface="+mj-ea"/>
                <a:ea typeface="+mj-ea"/>
              </a:rPr>
              <a:t>年度博士前期課程</a:t>
            </a:r>
            <a:r>
              <a:rPr lang="en-US" altLang="ja-JP" sz="2800" b="1" dirty="0">
                <a:latin typeface="+mj-ea"/>
                <a:ea typeface="+mj-ea"/>
              </a:rPr>
              <a:t>(</a:t>
            </a:r>
            <a:r>
              <a:rPr lang="ja-JP" altLang="en-US" sz="2800" b="1" dirty="0">
                <a:latin typeface="+mj-ea"/>
                <a:ea typeface="+mj-ea"/>
              </a:rPr>
              <a:t>修士</a:t>
            </a:r>
            <a:r>
              <a:rPr lang="en-US" altLang="ja-JP" sz="2800" b="1" dirty="0">
                <a:latin typeface="+mj-ea"/>
                <a:ea typeface="+mj-ea"/>
              </a:rPr>
              <a:t>)</a:t>
            </a:r>
            <a:r>
              <a:rPr lang="ja-JP" altLang="en-US" sz="2800" b="1" dirty="0">
                <a:latin typeface="+mj-ea"/>
                <a:ea typeface="+mj-ea"/>
              </a:rPr>
              <a:t>学生募集 </a:t>
            </a:r>
            <a:r>
              <a:rPr lang="en-US" altLang="ja-JP" sz="2800" b="1" dirty="0">
                <a:latin typeface="+mj-ea"/>
                <a:ea typeface="+mj-ea"/>
              </a:rPr>
              <a:t>[</a:t>
            </a:r>
            <a:r>
              <a:rPr lang="ja-JP" altLang="en-US" sz="2800" b="1" dirty="0">
                <a:latin typeface="+mj-ea"/>
                <a:ea typeface="+mj-ea"/>
              </a:rPr>
              <a:t>学部</a:t>
            </a:r>
            <a:r>
              <a:rPr lang="en-US" altLang="ja-JP" sz="2800" b="1" dirty="0">
                <a:latin typeface="+mj-ea"/>
                <a:ea typeface="+mj-ea"/>
              </a:rPr>
              <a:t>3</a:t>
            </a:r>
            <a:r>
              <a:rPr lang="ja-JP" altLang="en-US" sz="2800" b="1" dirty="0">
                <a:latin typeface="+mj-ea"/>
                <a:ea typeface="+mj-ea"/>
              </a:rPr>
              <a:t>年学生を対象とした募集を含む</a:t>
            </a:r>
            <a:r>
              <a:rPr lang="en-US" altLang="ja-JP" sz="2800" b="1" dirty="0">
                <a:latin typeface="+mj-ea"/>
                <a:ea typeface="+mj-ea"/>
              </a:rPr>
              <a:t>] </a:t>
            </a:r>
            <a:r>
              <a:rPr lang="ja-JP" altLang="en-US" sz="2800" b="1" dirty="0">
                <a:latin typeface="+mj-ea"/>
                <a:ea typeface="+mj-ea"/>
              </a:rPr>
              <a:t>の面接試験について </a:t>
            </a:r>
          </a:p>
        </p:txBody>
      </p:sp>
      <p:sp>
        <p:nvSpPr>
          <p:cNvPr id="7" name="正方形/長方形 6">
            <a:extLst>
              <a:ext uri="{FF2B5EF4-FFF2-40B4-BE49-F238E27FC236}">
                <a16:creationId xmlns:a16="http://schemas.microsoft.com/office/drawing/2014/main" id="{DE720F0B-A718-7B49-90CB-C1E8D3300DDC}"/>
              </a:ext>
            </a:extLst>
          </p:cNvPr>
          <p:cNvSpPr/>
          <p:nvPr/>
        </p:nvSpPr>
        <p:spPr>
          <a:xfrm>
            <a:off x="415144" y="1633593"/>
            <a:ext cx="7992888" cy="1231106"/>
          </a:xfrm>
          <a:prstGeom prst="rect">
            <a:avLst/>
          </a:prstGeom>
        </p:spPr>
        <p:txBody>
          <a:bodyPr wrap="square">
            <a:spAutoFit/>
          </a:bodyPr>
          <a:lstStyle/>
          <a:p>
            <a:r>
              <a:rPr lang="en-US" altLang="ja-JP" sz="2400" dirty="0">
                <a:latin typeface="+mj-ea"/>
                <a:ea typeface="+mj-ea"/>
              </a:rPr>
              <a:t>【</a:t>
            </a:r>
            <a:r>
              <a:rPr lang="ja-JP" altLang="en-US" sz="2400" dirty="0">
                <a:latin typeface="+mj-ea"/>
              </a:rPr>
              <a:t>目的</a:t>
            </a:r>
            <a:r>
              <a:rPr lang="en-US" altLang="ja-JP" sz="2400" dirty="0">
                <a:latin typeface="+mj-ea"/>
                <a:ea typeface="+mj-ea"/>
              </a:rPr>
              <a:t>】</a:t>
            </a:r>
          </a:p>
          <a:p>
            <a:pPr>
              <a:spcBef>
                <a:spcPts val="1200"/>
              </a:spcBef>
            </a:pPr>
            <a:r>
              <a:rPr lang="ja-JP" altLang="en-US" sz="2000" dirty="0">
                <a:latin typeface="+mj-ea"/>
                <a:ea typeface="+mj-ea"/>
              </a:rPr>
              <a:t>勉学と研究に意欲のある人物に入学してもらうため，面接試験では “研究”に対する意欲・適性を評価する．</a:t>
            </a:r>
            <a:endParaRPr lang="en-US" altLang="ja-JP" sz="2000" dirty="0">
              <a:latin typeface="+mj-ea"/>
              <a:ea typeface="+mj-ea"/>
            </a:endParaRPr>
          </a:p>
        </p:txBody>
      </p:sp>
      <p:sp>
        <p:nvSpPr>
          <p:cNvPr id="8" name="正方形/長方形 7">
            <a:extLst>
              <a:ext uri="{FF2B5EF4-FFF2-40B4-BE49-F238E27FC236}">
                <a16:creationId xmlns:a16="http://schemas.microsoft.com/office/drawing/2014/main" id="{29D21459-51E3-F54D-B8C2-29C2145846DC}"/>
              </a:ext>
            </a:extLst>
          </p:cNvPr>
          <p:cNvSpPr/>
          <p:nvPr/>
        </p:nvSpPr>
        <p:spPr>
          <a:xfrm>
            <a:off x="415144" y="3429000"/>
            <a:ext cx="8369324" cy="2462213"/>
          </a:xfrm>
          <a:prstGeom prst="rect">
            <a:avLst/>
          </a:prstGeom>
        </p:spPr>
        <p:txBody>
          <a:bodyPr wrap="square">
            <a:spAutoFit/>
          </a:bodyPr>
          <a:lstStyle/>
          <a:p>
            <a:r>
              <a:rPr lang="en-US" altLang="ja-JP" sz="2400" dirty="0">
                <a:latin typeface="+mj-ea"/>
                <a:ea typeface="+mj-ea"/>
              </a:rPr>
              <a:t>【</a:t>
            </a:r>
            <a:r>
              <a:rPr lang="ja-JP" altLang="en-US" sz="2400" dirty="0">
                <a:latin typeface="+mj-ea"/>
                <a:ea typeface="+mj-ea"/>
              </a:rPr>
              <a:t>プレゼンテーションの要領</a:t>
            </a:r>
            <a:r>
              <a:rPr lang="en-US" altLang="ja-JP" sz="2400" dirty="0">
                <a:latin typeface="+mj-ea"/>
                <a:ea typeface="+mj-ea"/>
              </a:rPr>
              <a:t>】</a:t>
            </a:r>
          </a:p>
          <a:p>
            <a:pPr>
              <a:spcBef>
                <a:spcPts val="1200"/>
              </a:spcBef>
            </a:pPr>
            <a:r>
              <a:rPr lang="ja-JP" altLang="en-US" sz="2000" dirty="0">
                <a:latin typeface="+mj-ea"/>
                <a:ea typeface="+mj-ea"/>
              </a:rPr>
              <a:t>発表（</a:t>
            </a:r>
            <a:r>
              <a:rPr lang="en-US" altLang="ja-JP" sz="2000" dirty="0">
                <a:latin typeface="+mj-ea"/>
                <a:ea typeface="+mj-ea"/>
              </a:rPr>
              <a:t>3</a:t>
            </a:r>
            <a:r>
              <a:rPr lang="ja-JP" altLang="en-US" sz="2000" dirty="0">
                <a:latin typeface="+mj-ea"/>
                <a:ea typeface="+mj-ea"/>
              </a:rPr>
              <a:t>分），質疑応答の形式で行う．</a:t>
            </a:r>
            <a:endParaRPr lang="en-US" altLang="ja-JP" sz="2000" dirty="0">
              <a:latin typeface="+mj-ea"/>
              <a:ea typeface="+mj-ea"/>
            </a:endParaRPr>
          </a:p>
          <a:p>
            <a:r>
              <a:rPr lang="ja-JP" altLang="en-US" sz="2000" dirty="0">
                <a:latin typeface="+mj-ea"/>
                <a:ea typeface="+mj-ea"/>
              </a:rPr>
              <a:t>発表内容をもとに</a:t>
            </a:r>
            <a:r>
              <a:rPr lang="ja-JP" altLang="en-US" sz="2000" dirty="0">
                <a:solidFill>
                  <a:srgbClr val="FF0000"/>
                </a:solidFill>
                <a:latin typeface="+mj-ea"/>
                <a:ea typeface="+mj-ea"/>
              </a:rPr>
              <a:t>電子光科学領域の研究に関する基礎的な問題</a:t>
            </a:r>
            <a:r>
              <a:rPr lang="ja-JP" altLang="en-US" sz="2000" dirty="0">
                <a:latin typeface="+mj-ea"/>
                <a:ea typeface="+mj-ea"/>
              </a:rPr>
              <a:t>を問う．</a:t>
            </a:r>
            <a:endParaRPr lang="en-US" altLang="ja-JP" sz="2000" dirty="0">
              <a:latin typeface="+mj-ea"/>
              <a:ea typeface="+mj-ea"/>
            </a:endParaRPr>
          </a:p>
          <a:p>
            <a:pPr>
              <a:spcBef>
                <a:spcPts val="1200"/>
              </a:spcBef>
            </a:pPr>
            <a:r>
              <a:rPr lang="zh-TW" altLang="en-US" sz="2000" dirty="0">
                <a:latin typeface="游ゴシック Light" panose="020B0300000000000000" pitchFamily="50" charset="-128"/>
                <a:ea typeface="游ゴシック Light" panose="020B0300000000000000" pitchFamily="50" charset="-128"/>
              </a:rPr>
              <a:t>面接用資料テンプレート</a:t>
            </a:r>
            <a:r>
              <a:rPr lang="ja-JP" altLang="en-US" sz="2000" dirty="0">
                <a:latin typeface="游ゴシック Light" panose="020B0300000000000000" pitchFamily="50" charset="-128"/>
                <a:ea typeface="游ゴシック Light" panose="020B0300000000000000" pitchFamily="50" charset="-128"/>
              </a:rPr>
              <a:t>（次頁）</a:t>
            </a:r>
            <a:r>
              <a:rPr lang="ja-JP" altLang="en-US" sz="2000" dirty="0">
                <a:latin typeface="+mj-ea"/>
                <a:ea typeface="+mj-ea"/>
              </a:rPr>
              <a:t>を参照して資料を作成し，</a:t>
            </a:r>
            <a:endParaRPr lang="en-US" altLang="ja-JP" sz="2000" dirty="0">
              <a:latin typeface="+mj-ea"/>
              <a:ea typeface="+mj-ea"/>
            </a:endParaRPr>
          </a:p>
          <a:p>
            <a:r>
              <a:rPr lang="en-US" altLang="ja-JP" sz="2000" dirty="0">
                <a:solidFill>
                  <a:srgbClr val="FF0000"/>
                </a:solidFill>
                <a:latin typeface="+mj-ea"/>
                <a:ea typeface="+mj-ea"/>
              </a:rPr>
              <a:t>A4</a:t>
            </a:r>
            <a:r>
              <a:rPr lang="ja-JP" altLang="en-US" sz="2000" dirty="0">
                <a:solidFill>
                  <a:srgbClr val="FF0000"/>
                </a:solidFill>
                <a:latin typeface="+mj-ea"/>
                <a:ea typeface="+mj-ea"/>
              </a:rPr>
              <a:t>サイズで３枚</a:t>
            </a:r>
            <a:r>
              <a:rPr lang="ja-JP" altLang="en-US" sz="2000" dirty="0">
                <a:latin typeface="+mj-ea"/>
                <a:ea typeface="+mj-ea"/>
              </a:rPr>
              <a:t>にまとめる．</a:t>
            </a:r>
            <a:endParaRPr lang="en-US" altLang="ja-JP" sz="2000" dirty="0">
              <a:latin typeface="+mj-ea"/>
              <a:ea typeface="+mj-ea"/>
            </a:endParaRPr>
          </a:p>
          <a:p>
            <a:pPr>
              <a:spcBef>
                <a:spcPts val="1200"/>
              </a:spcBef>
            </a:pPr>
            <a:r>
              <a:rPr lang="ja-JP" altLang="en-US" sz="2000" dirty="0">
                <a:latin typeface="+mj-ea"/>
                <a:ea typeface="+mj-ea"/>
              </a:rPr>
              <a:t>発表資料を</a:t>
            </a:r>
            <a:r>
              <a:rPr lang="en-US" altLang="ja-JP" sz="2000" dirty="0">
                <a:solidFill>
                  <a:srgbClr val="FF0000"/>
                </a:solidFill>
                <a:latin typeface="+mj-ea"/>
                <a:ea typeface="+mj-ea"/>
              </a:rPr>
              <a:t>11</a:t>
            </a:r>
            <a:r>
              <a:rPr lang="ja-JP" altLang="en-US" sz="2000" dirty="0">
                <a:solidFill>
                  <a:srgbClr val="FF0000"/>
                </a:solidFill>
                <a:latin typeface="+mj-ea"/>
                <a:ea typeface="+mj-ea"/>
              </a:rPr>
              <a:t>部印刷</a:t>
            </a:r>
            <a:r>
              <a:rPr lang="ja-JP" altLang="en-US" sz="2000" dirty="0">
                <a:latin typeface="+mj-ea"/>
                <a:ea typeface="+mj-ea"/>
              </a:rPr>
              <a:t>し，面接当日に持参すること．</a:t>
            </a:r>
            <a:endParaRPr lang="en-US" altLang="ja-JP" sz="2000" dirty="0">
              <a:latin typeface="+mj-ea"/>
              <a:ea typeface="+mj-ea"/>
            </a:endParaRPr>
          </a:p>
        </p:txBody>
      </p:sp>
    </p:spTree>
    <p:extLst>
      <p:ext uri="{BB962C8B-B14F-4D97-AF65-F5344CB8AC3E}">
        <p14:creationId xmlns:p14="http://schemas.microsoft.com/office/powerpoint/2010/main" val="9629932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207956" y="586765"/>
            <a:ext cx="5256584" cy="468557"/>
          </a:xfrm>
        </p:spPr>
        <p:txBody>
          <a:bodyPr>
            <a:normAutofit/>
          </a:bodyPr>
          <a:lstStyle/>
          <a:p>
            <a:r>
              <a:rPr lang="en-US" altLang="ja-JP" sz="2400" b="1" dirty="0">
                <a:latin typeface="+mn-ea"/>
                <a:ea typeface="+mn-ea"/>
              </a:rPr>
              <a:t>1. </a:t>
            </a:r>
            <a:r>
              <a:rPr lang="ja-JP" altLang="en-US" sz="2400" b="1" dirty="0">
                <a:latin typeface="+mn-ea"/>
                <a:ea typeface="+mn-ea"/>
              </a:rPr>
              <a:t>研究の背景・目的・意義</a:t>
            </a:r>
            <a:endParaRPr kumimoji="1" lang="ja-JP" altLang="en-US" sz="2400" b="1" dirty="0">
              <a:latin typeface="+mn-ea"/>
              <a:ea typeface="+mn-ea"/>
            </a:endParaRPr>
          </a:p>
        </p:txBody>
      </p:sp>
      <p:sp>
        <p:nvSpPr>
          <p:cNvPr id="4" name="テキスト ボックス 3"/>
          <p:cNvSpPr txBox="1"/>
          <p:nvPr/>
        </p:nvSpPr>
        <p:spPr>
          <a:xfrm>
            <a:off x="544724" y="1058138"/>
            <a:ext cx="8288550" cy="2031325"/>
          </a:xfrm>
          <a:prstGeom prst="rect">
            <a:avLst/>
          </a:prstGeom>
          <a:noFill/>
          <a:ln>
            <a:solidFill>
              <a:schemeClr val="accent1"/>
            </a:solidFill>
          </a:ln>
        </p:spPr>
        <p:txBody>
          <a:bodyPr wrap="square" rtlCol="0">
            <a:spAutoFit/>
          </a:bodyPr>
          <a:lstStyle/>
          <a:p>
            <a:r>
              <a:rPr lang="ja-JP" altLang="en-US" dirty="0"/>
              <a:t>卒業研究の背景・目的・意義について，図面やデータ等を用いて分かりやすく説明して下さい（研究テーマ未決定の場合，研究室配属後に学んだ卒業研究に関連する内容でも可）．</a:t>
            </a:r>
            <a:endParaRPr lang="en-US" altLang="ja-JP" dirty="0"/>
          </a:p>
          <a:p>
            <a:r>
              <a:rPr kumimoji="1" lang="ja-JP" altLang="en-US" dirty="0"/>
              <a:t>・背景：研究の社会的，産業的，あるいは学術的等の背景について，例えば</a:t>
            </a:r>
            <a:endParaRPr kumimoji="1" lang="en-US" altLang="ja-JP" dirty="0"/>
          </a:p>
          <a:p>
            <a:r>
              <a:rPr kumimoji="1" lang="ja-JP" altLang="en-US" dirty="0"/>
              <a:t>　　　　課題やニーズは何か</a:t>
            </a:r>
            <a:endParaRPr kumimoji="1" lang="en-US" altLang="ja-JP" dirty="0"/>
          </a:p>
          <a:p>
            <a:r>
              <a:rPr lang="ja-JP" altLang="en-US" dirty="0"/>
              <a:t>・目的：</a:t>
            </a:r>
            <a:r>
              <a:rPr kumimoji="1" lang="ja-JP" altLang="en-US" dirty="0">
                <a:solidFill>
                  <a:prstClr val="black"/>
                </a:solidFill>
              </a:rPr>
              <a:t>その研究において，最終的に到達したいことは何か</a:t>
            </a:r>
            <a:endParaRPr kumimoji="1" lang="en-US" altLang="ja-JP" dirty="0">
              <a:solidFill>
                <a:prstClr val="black"/>
              </a:solidFill>
            </a:endParaRPr>
          </a:p>
          <a:p>
            <a:r>
              <a:rPr lang="ja-JP" altLang="en-US" dirty="0"/>
              <a:t>・意義：上記目的が達成された場合の意義，価値あるいはインパクトは何か</a:t>
            </a:r>
            <a:endParaRPr lang="en-US" altLang="ja-JP" dirty="0"/>
          </a:p>
        </p:txBody>
      </p:sp>
      <p:sp>
        <p:nvSpPr>
          <p:cNvPr id="5" name="タイトル 1"/>
          <p:cNvSpPr txBox="1">
            <a:spLocks/>
          </p:cNvSpPr>
          <p:nvPr/>
        </p:nvSpPr>
        <p:spPr>
          <a:xfrm>
            <a:off x="1820406" y="23451"/>
            <a:ext cx="5040560"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a:latin typeface="+mn-ea"/>
                <a:ea typeface="+mn-ea"/>
              </a:rPr>
              <a:t>研究題目（テーマ名）</a:t>
            </a:r>
          </a:p>
        </p:txBody>
      </p:sp>
      <p:sp>
        <p:nvSpPr>
          <p:cNvPr id="7" name="タイトル 1"/>
          <p:cNvSpPr txBox="1">
            <a:spLocks/>
          </p:cNvSpPr>
          <p:nvPr/>
        </p:nvSpPr>
        <p:spPr>
          <a:xfrm>
            <a:off x="6126611" y="-44173"/>
            <a:ext cx="3168352" cy="68864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a:latin typeface="+mn-ea"/>
                <a:ea typeface="+mn-ea"/>
              </a:rPr>
              <a:t>氏名</a:t>
            </a:r>
          </a:p>
        </p:txBody>
      </p:sp>
      <p:sp>
        <p:nvSpPr>
          <p:cNvPr id="9" name="タイトル 1"/>
          <p:cNvSpPr txBox="1">
            <a:spLocks/>
          </p:cNvSpPr>
          <p:nvPr/>
        </p:nvSpPr>
        <p:spPr>
          <a:xfrm>
            <a:off x="207956" y="3288271"/>
            <a:ext cx="8291264" cy="4657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latin typeface="+mn-ea"/>
                <a:ea typeface="+mn-ea"/>
              </a:rPr>
              <a:t>2. </a:t>
            </a:r>
            <a:r>
              <a:rPr lang="ja-JP" altLang="en-US" sz="2400" b="1" dirty="0">
                <a:latin typeface="+mn-ea"/>
                <a:ea typeface="+mn-ea"/>
              </a:rPr>
              <a:t>研究計画と内容</a:t>
            </a:r>
          </a:p>
        </p:txBody>
      </p:sp>
      <p:sp>
        <p:nvSpPr>
          <p:cNvPr id="12" name="テキスト ボックス 11"/>
          <p:cNvSpPr txBox="1"/>
          <p:nvPr/>
        </p:nvSpPr>
        <p:spPr>
          <a:xfrm>
            <a:off x="542010" y="3754043"/>
            <a:ext cx="8291264" cy="2031325"/>
          </a:xfrm>
          <a:prstGeom prst="rect">
            <a:avLst/>
          </a:prstGeom>
          <a:noFill/>
          <a:ln>
            <a:solidFill>
              <a:schemeClr val="accent1"/>
            </a:solidFill>
          </a:ln>
        </p:spPr>
        <p:txBody>
          <a:bodyPr wrap="square" rtlCol="0">
            <a:spAutoFit/>
          </a:bodyPr>
          <a:lstStyle/>
          <a:p>
            <a:r>
              <a:rPr lang="ja-JP" altLang="en-US" dirty="0">
                <a:latin typeface="+mn-ea"/>
              </a:rPr>
              <a:t>卒業研究の計画と内容について，以下の観点で，図面等を用いて分かりやすく，具体的に説明して下さい</a:t>
            </a:r>
            <a:r>
              <a:rPr lang="ja-JP" altLang="en-US" dirty="0"/>
              <a:t>（研究テーマ未決定の場合、研究室配属後に学んだ卒業研究に関連する内容でも可）．</a:t>
            </a:r>
            <a:endParaRPr lang="en-US" altLang="ja-JP" dirty="0">
              <a:latin typeface="+mn-ea"/>
            </a:endParaRPr>
          </a:p>
          <a:p>
            <a:r>
              <a:rPr lang="ja-JP" altLang="en-US" dirty="0">
                <a:latin typeface="+mn-ea"/>
              </a:rPr>
              <a:t>・目標（具体的な指標やマイルストーン）</a:t>
            </a:r>
            <a:endParaRPr lang="en-US" altLang="ja-JP" dirty="0">
              <a:latin typeface="+mn-ea"/>
            </a:endParaRPr>
          </a:p>
          <a:p>
            <a:r>
              <a:rPr lang="ja-JP" altLang="en-US" dirty="0">
                <a:latin typeface="+mn-ea"/>
              </a:rPr>
              <a:t>・目標達成のためのアプローチ（新規・独自の手段や手法）</a:t>
            </a:r>
            <a:endParaRPr lang="en-US" altLang="ja-JP" dirty="0">
              <a:latin typeface="+mn-ea"/>
            </a:endParaRPr>
          </a:p>
          <a:p>
            <a:r>
              <a:rPr lang="ja-JP" altLang="en-US" dirty="0">
                <a:latin typeface="+mn-ea"/>
              </a:rPr>
              <a:t>・</a:t>
            </a:r>
            <a:r>
              <a:rPr lang="ja-JP" altLang="en-US" dirty="0"/>
              <a:t>研究室配属後の進捗状況や，得られた結果や研究に対する理解</a:t>
            </a:r>
            <a:endParaRPr lang="en-US" altLang="ja-JP" dirty="0"/>
          </a:p>
          <a:p>
            <a:r>
              <a:rPr lang="ja-JP" altLang="en-US" dirty="0"/>
              <a:t>・上記を踏まえた今後の卒論研究や修士研究における方針や研究計画</a:t>
            </a:r>
          </a:p>
        </p:txBody>
      </p:sp>
      <p:sp>
        <p:nvSpPr>
          <p:cNvPr id="3" name="テキスト ボックス 2"/>
          <p:cNvSpPr txBox="1"/>
          <p:nvPr/>
        </p:nvSpPr>
        <p:spPr>
          <a:xfrm>
            <a:off x="107504" y="112430"/>
            <a:ext cx="2492990" cy="369332"/>
          </a:xfrm>
          <a:prstGeom prst="rect">
            <a:avLst/>
          </a:prstGeom>
          <a:solidFill>
            <a:srgbClr val="0000FF"/>
          </a:solidFill>
        </p:spPr>
        <p:txBody>
          <a:bodyPr wrap="none" rtlCol="0">
            <a:spAutoFit/>
          </a:bodyPr>
          <a:lstStyle/>
          <a:p>
            <a:r>
              <a:rPr kumimoji="1" lang="ja-JP" altLang="en-US" b="1" dirty="0">
                <a:solidFill>
                  <a:schemeClr val="bg1"/>
                </a:solidFill>
              </a:rPr>
              <a:t>３枚でまとめて下さい</a:t>
            </a:r>
          </a:p>
        </p:txBody>
      </p:sp>
      <p:sp>
        <p:nvSpPr>
          <p:cNvPr id="17" name="正方形/長方形 16">
            <a:extLst>
              <a:ext uri="{FF2B5EF4-FFF2-40B4-BE49-F238E27FC236}">
                <a16:creationId xmlns:a16="http://schemas.microsoft.com/office/drawing/2014/main" id="{79271B96-2349-5D4A-80B7-CAADABF022F6}"/>
              </a:ext>
            </a:extLst>
          </p:cNvPr>
          <p:cNvSpPr/>
          <p:nvPr/>
        </p:nvSpPr>
        <p:spPr>
          <a:xfrm>
            <a:off x="422512" y="6033127"/>
            <a:ext cx="8291264" cy="646331"/>
          </a:xfrm>
          <a:prstGeom prst="rect">
            <a:avLst/>
          </a:prstGeom>
        </p:spPr>
        <p:txBody>
          <a:bodyPr wrap="square">
            <a:spAutoFit/>
          </a:bodyPr>
          <a:lstStyle/>
          <a:p>
            <a:r>
              <a:rPr lang="ja-JP" altLang="en-US" b="1" dirty="0">
                <a:solidFill>
                  <a:srgbClr val="000000"/>
                </a:solidFill>
                <a:latin typeface="Helvetica" pitchFamily="2" charset="0"/>
              </a:rPr>
              <a:t>注）博士後期課程進学を希望するものは、その意思表示やキャリアプランにも</a:t>
            </a:r>
            <a:r>
              <a:rPr lang="en-US" altLang="ja-JP" b="1" dirty="0">
                <a:solidFill>
                  <a:srgbClr val="000000"/>
                </a:solidFill>
                <a:latin typeface="Helvetica" pitchFamily="2" charset="0"/>
              </a:rPr>
              <a:t>	</a:t>
            </a:r>
            <a:r>
              <a:rPr lang="ja-JP" altLang="en-US" b="1" dirty="0">
                <a:solidFill>
                  <a:srgbClr val="000000"/>
                </a:solidFill>
                <a:latin typeface="Helvetica" pitchFamily="2" charset="0"/>
              </a:rPr>
              <a:t>言及すること</a:t>
            </a:r>
            <a:endParaRPr lang="ja-JP" altLang="en-US" b="1" dirty="0"/>
          </a:p>
        </p:txBody>
      </p:sp>
    </p:spTree>
    <p:extLst>
      <p:ext uri="{BB962C8B-B14F-4D97-AF65-F5344CB8AC3E}">
        <p14:creationId xmlns:p14="http://schemas.microsoft.com/office/powerpoint/2010/main" val="33587295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8957</TotalTime>
  <Words>387</Words>
  <Application>Microsoft Office PowerPoint</Application>
  <PresentationFormat>画面に合わせる (4:3)</PresentationFormat>
  <Paragraphs>26</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游ゴシック</vt:lpstr>
      <vt:lpstr>游ゴシック Light</vt:lpstr>
      <vt:lpstr>Arial</vt:lpstr>
      <vt:lpstr>Calibri</vt:lpstr>
      <vt:lpstr>Calibri Light</vt:lpstr>
      <vt:lpstr>Helvetica</vt:lpstr>
      <vt:lpstr>Office Theme</vt:lpstr>
      <vt:lpstr>PowerPoint プレゼンテーション</vt:lpstr>
      <vt:lpstr>1. 研究の背景・目的・意義</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大阪大学大学院システム創成専攻電子光科学領域</dc:title>
  <dc:creator>Yoshiaki Nakamura</dc:creator>
  <cp:lastModifiedBy>中村　芳明</cp:lastModifiedBy>
  <cp:revision>237</cp:revision>
  <cp:lastPrinted>2021-07-11T03:00:44Z</cp:lastPrinted>
  <dcterms:created xsi:type="dcterms:W3CDTF">2016-04-20T00:49:46Z</dcterms:created>
  <dcterms:modified xsi:type="dcterms:W3CDTF">2023-04-30T04:51:50Z</dcterms:modified>
</cp:coreProperties>
</file>