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0"/>
    <p:restoredTop sz="94541"/>
  </p:normalViewPr>
  <p:slideViewPr>
    <p:cSldViewPr>
      <p:cViewPr varScale="1">
        <p:scale>
          <a:sx n="124" d="100"/>
          <a:sy n="124" d="100"/>
        </p:scale>
        <p:origin x="206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S PGothic" panose="020B0600070205080204" pitchFamily="34" charset="-128"/>
                <a:ea typeface="MS PGothic" panose="020B0600070205080204" pitchFamily="34" charset="-128"/>
              </a:defRPr>
            </a:lvl1pPr>
          </a:lstStyle>
          <a:p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S PGothic" panose="020B0600070205080204" pitchFamily="34" charset="-128"/>
                <a:ea typeface="MS PGothic" panose="020B0600070205080204" pitchFamily="34" charset="-128"/>
              </a:defRPr>
            </a:lvl1pPr>
          </a:lstStyle>
          <a:p>
            <a:fld id="{FF728BE3-56CC-AF47-B96D-AD1C2735D2CB}" type="datetimeFigureOut">
              <a:rPr lang="ja-JP" altLang="en-US" smtClean="0"/>
              <a:pPr/>
              <a:t>2019/7/2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S PGothic" panose="020B0600070205080204" pitchFamily="34" charset="-128"/>
                <a:ea typeface="MS PGothic" panose="020B0600070205080204" pitchFamily="34" charset="-128"/>
              </a:defRPr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S PGothic" panose="020B0600070205080204" pitchFamily="34" charset="-128"/>
                <a:ea typeface="MS PGothic" panose="020B0600070205080204" pitchFamily="34" charset="-128"/>
              </a:defRPr>
            </a:lvl1pPr>
          </a:lstStyle>
          <a:p>
            <a:fld id="{3780E3BA-3747-0D47-8B1E-4D64AC2546DE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7114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b="0" i="0" kern="1200">
        <a:solidFill>
          <a:schemeClr val="tx1"/>
        </a:solidFill>
        <a:latin typeface="MS PGothic" panose="020B0600070205080204" pitchFamily="34" charset="-128"/>
        <a:ea typeface="MS PGothic" panose="020B0600070205080204" pitchFamily="34" charset="-128"/>
        <a:cs typeface="+mn-cs"/>
      </a:defRPr>
    </a:lvl1pPr>
    <a:lvl2pPr marL="457200" algn="l" defTabSz="914400" rtl="0" eaLnBrk="1" latinLnBrk="0" hangingPunct="1">
      <a:defRPr kumimoji="1" sz="1200" b="0" i="0" kern="1200">
        <a:solidFill>
          <a:schemeClr val="tx1"/>
        </a:solidFill>
        <a:latin typeface="MS PGothic" panose="020B0600070205080204" pitchFamily="34" charset="-128"/>
        <a:ea typeface="MS PGothic" panose="020B0600070205080204" pitchFamily="34" charset="-128"/>
        <a:cs typeface="+mn-cs"/>
      </a:defRPr>
    </a:lvl2pPr>
    <a:lvl3pPr marL="914400" algn="l" defTabSz="914400" rtl="0" eaLnBrk="1" latinLnBrk="0" hangingPunct="1">
      <a:defRPr kumimoji="1" sz="1200" b="0" i="0" kern="1200">
        <a:solidFill>
          <a:schemeClr val="tx1"/>
        </a:solidFill>
        <a:latin typeface="MS PGothic" panose="020B0600070205080204" pitchFamily="34" charset="-128"/>
        <a:ea typeface="MS PGothic" panose="020B0600070205080204" pitchFamily="34" charset="-128"/>
        <a:cs typeface="+mn-cs"/>
      </a:defRPr>
    </a:lvl3pPr>
    <a:lvl4pPr marL="1371600" algn="l" defTabSz="914400" rtl="0" eaLnBrk="1" latinLnBrk="0" hangingPunct="1">
      <a:defRPr kumimoji="1" sz="1200" b="0" i="0" kern="1200">
        <a:solidFill>
          <a:schemeClr val="tx1"/>
        </a:solidFill>
        <a:latin typeface="MS PGothic" panose="020B0600070205080204" pitchFamily="34" charset="-128"/>
        <a:ea typeface="MS PGothic" panose="020B0600070205080204" pitchFamily="34" charset="-128"/>
        <a:cs typeface="+mn-cs"/>
      </a:defRPr>
    </a:lvl4pPr>
    <a:lvl5pPr marL="1828800" algn="l" defTabSz="914400" rtl="0" eaLnBrk="1" latinLnBrk="0" hangingPunct="1">
      <a:defRPr kumimoji="1" sz="1200" b="0" i="0" kern="1200">
        <a:solidFill>
          <a:schemeClr val="tx1"/>
        </a:solidFill>
        <a:latin typeface="MS PGothic" panose="020B0600070205080204" pitchFamily="34" charset="-128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0E3BA-3747-0D47-8B1E-4D64AC2546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953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C845-C403-4BC7-A251-2FFB4D387E3D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F99D-AAB1-4E27-996B-BAA8F651F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52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C845-C403-4BC7-A251-2FFB4D387E3D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F99D-AAB1-4E27-996B-BAA8F651F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446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C845-C403-4BC7-A251-2FFB4D387E3D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F99D-AAB1-4E27-996B-BAA8F651F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488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0F776-6677-C342-9B2E-0B1247A67EB6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95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C845-C403-4BC7-A251-2FFB4D387E3D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F99D-AAB1-4E27-996B-BAA8F651F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8063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C845-C403-4BC7-A251-2FFB4D387E3D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F99D-AAB1-4E27-996B-BAA8F651F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6023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C845-C403-4BC7-A251-2FFB4D387E3D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F99D-AAB1-4E27-996B-BAA8F651F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259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C845-C403-4BC7-A251-2FFB4D387E3D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F99D-AAB1-4E27-996B-BAA8F651F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90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C845-C403-4BC7-A251-2FFB4D387E3D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F99D-AAB1-4E27-996B-BAA8F651F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862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C845-C403-4BC7-A251-2FFB4D387E3D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F99D-AAB1-4E27-996B-BAA8F651F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299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C845-C403-4BC7-A251-2FFB4D387E3D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F99D-AAB1-4E27-996B-BAA8F651F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395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C845-C403-4BC7-A251-2FFB4D387E3D}" type="datetimeFigureOut">
              <a:rPr kumimoji="1" lang="ja-JP" altLang="en-US" smtClean="0"/>
              <a:t>2019/7/2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F99D-AAB1-4E27-996B-BAA8F651F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71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8749C845-C403-4BC7-A251-2FFB4D387E3D}" type="datetimeFigureOut">
              <a:rPr lang="ja-JP" altLang="en-US" smtClean="0"/>
              <a:pPr/>
              <a:t>2019/7/2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E644F99D-AAB1-4E27-996B-BAA8F651FE9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4267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6E31D79-3DAC-D141-8E97-F32797F7F6F2}"/>
              </a:ext>
            </a:extLst>
          </p:cNvPr>
          <p:cNvSpPr/>
          <p:nvPr/>
        </p:nvSpPr>
        <p:spPr>
          <a:xfrm>
            <a:off x="395536" y="5805264"/>
            <a:ext cx="82089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+mj-ea"/>
                <a:ea typeface="+mj-ea"/>
              </a:rPr>
              <a:t>資料の持参：発表資料を</a:t>
            </a:r>
            <a:r>
              <a:rPr lang="en-US" altLang="ja-JP" sz="2000" dirty="0">
                <a:solidFill>
                  <a:srgbClr val="FF0000"/>
                </a:solidFill>
                <a:latin typeface="+mj-ea"/>
                <a:ea typeface="+mj-ea"/>
              </a:rPr>
              <a:t>10</a:t>
            </a:r>
            <a:r>
              <a:rPr lang="ja-JP" altLang="en-US" sz="2000" dirty="0">
                <a:solidFill>
                  <a:srgbClr val="FF0000"/>
                </a:solidFill>
                <a:latin typeface="+mj-ea"/>
                <a:ea typeface="+mj-ea"/>
              </a:rPr>
              <a:t>部</a:t>
            </a:r>
            <a:r>
              <a:rPr lang="ja-JP" altLang="en-US" sz="2000" dirty="0">
                <a:latin typeface="+mj-ea"/>
                <a:ea typeface="+mj-ea"/>
              </a:rPr>
              <a:t>当日持参する</a:t>
            </a:r>
            <a:endParaRPr lang="en-US" altLang="ja-JP" sz="2000" dirty="0">
              <a:latin typeface="+mj-ea"/>
              <a:ea typeface="+mj-ea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E45B775-39F9-704E-A736-17606DD3C743}"/>
              </a:ext>
            </a:extLst>
          </p:cNvPr>
          <p:cNvSpPr/>
          <p:nvPr/>
        </p:nvSpPr>
        <p:spPr>
          <a:xfrm>
            <a:off x="397615" y="352530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b="1" dirty="0">
                <a:latin typeface="+mj-ea"/>
                <a:ea typeface="+mj-ea"/>
              </a:rPr>
              <a:t>2020</a:t>
            </a:r>
            <a:r>
              <a:rPr lang="ja-JP" altLang="en-US" sz="2800" b="1" dirty="0">
                <a:latin typeface="+mj-ea"/>
                <a:ea typeface="+mj-ea"/>
              </a:rPr>
              <a:t>年度博士前期課程</a:t>
            </a:r>
            <a:r>
              <a:rPr lang="en-US" altLang="ja-JP" sz="2800" b="1" dirty="0">
                <a:latin typeface="+mj-ea"/>
                <a:ea typeface="+mj-ea"/>
              </a:rPr>
              <a:t>(</a:t>
            </a:r>
            <a:r>
              <a:rPr lang="ja-JP" altLang="en-US" sz="2800" b="1" dirty="0">
                <a:latin typeface="+mj-ea"/>
                <a:ea typeface="+mj-ea"/>
              </a:rPr>
              <a:t>修士</a:t>
            </a:r>
            <a:r>
              <a:rPr lang="en-US" altLang="ja-JP" sz="2800" b="1" dirty="0">
                <a:latin typeface="+mj-ea"/>
                <a:ea typeface="+mj-ea"/>
              </a:rPr>
              <a:t>)</a:t>
            </a:r>
            <a:r>
              <a:rPr lang="ja-JP" altLang="en-US" sz="2800" b="1" dirty="0">
                <a:latin typeface="+mj-ea"/>
                <a:ea typeface="+mj-ea"/>
              </a:rPr>
              <a:t>学生募集 </a:t>
            </a:r>
            <a:r>
              <a:rPr lang="en-US" altLang="ja-JP" sz="2800" b="1" dirty="0">
                <a:latin typeface="+mj-ea"/>
                <a:ea typeface="+mj-ea"/>
              </a:rPr>
              <a:t>[</a:t>
            </a:r>
            <a:r>
              <a:rPr lang="ja-JP" altLang="en-US" sz="2800" b="1" dirty="0">
                <a:latin typeface="+mj-ea"/>
                <a:ea typeface="+mj-ea"/>
              </a:rPr>
              <a:t>学部</a:t>
            </a:r>
            <a:r>
              <a:rPr lang="en-US" altLang="ja-JP" sz="2800" b="1" dirty="0">
                <a:latin typeface="+mj-ea"/>
                <a:ea typeface="+mj-ea"/>
              </a:rPr>
              <a:t>3</a:t>
            </a:r>
            <a:r>
              <a:rPr lang="ja-JP" altLang="en-US" sz="2800" b="1" dirty="0">
                <a:latin typeface="+mj-ea"/>
                <a:ea typeface="+mj-ea"/>
              </a:rPr>
              <a:t>年学生を対象とした募集を含む</a:t>
            </a:r>
            <a:r>
              <a:rPr lang="en-US" altLang="ja-JP" sz="2800" b="1" dirty="0">
                <a:latin typeface="+mj-ea"/>
                <a:ea typeface="+mj-ea"/>
              </a:rPr>
              <a:t>] </a:t>
            </a:r>
            <a:r>
              <a:rPr lang="ja-JP" altLang="en-US" sz="2800" b="1" dirty="0">
                <a:latin typeface="+mj-ea"/>
                <a:ea typeface="+mj-ea"/>
              </a:rPr>
              <a:t>の面接試験について 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739D6A-E03E-5F41-8D33-46B642526804}"/>
              </a:ext>
            </a:extLst>
          </p:cNvPr>
          <p:cNvSpPr/>
          <p:nvPr/>
        </p:nvSpPr>
        <p:spPr>
          <a:xfrm>
            <a:off x="395536" y="1642162"/>
            <a:ext cx="68610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>
                <a:solidFill>
                  <a:srgbClr val="0432FF"/>
                </a:solidFill>
                <a:latin typeface="+mj-ea"/>
                <a:ea typeface="+mj-ea"/>
              </a:rPr>
              <a:t>【</a:t>
            </a:r>
            <a:r>
              <a:rPr lang="ja-JP" altLang="en-US" sz="2000" dirty="0">
                <a:solidFill>
                  <a:srgbClr val="0432FF"/>
                </a:solidFill>
                <a:latin typeface="+mj-ea"/>
              </a:rPr>
              <a:t>日時</a:t>
            </a:r>
            <a:r>
              <a:rPr lang="en-US" altLang="ja-JP" sz="2000" dirty="0">
                <a:solidFill>
                  <a:srgbClr val="0432FF"/>
                </a:solidFill>
                <a:latin typeface="+mj-ea"/>
                <a:ea typeface="+mj-ea"/>
              </a:rPr>
              <a:t>】</a:t>
            </a:r>
          </a:p>
          <a:p>
            <a:r>
              <a:rPr lang="en-US" altLang="ja-JP" sz="2000" dirty="0">
                <a:solidFill>
                  <a:srgbClr val="0432FF"/>
                </a:solidFill>
                <a:latin typeface="+mj-ea"/>
                <a:ea typeface="+mj-ea"/>
              </a:rPr>
              <a:t>8</a:t>
            </a:r>
            <a:r>
              <a:rPr lang="ja-JP" altLang="en-US" sz="2000" dirty="0">
                <a:solidFill>
                  <a:srgbClr val="0432FF"/>
                </a:solidFill>
                <a:latin typeface="+mj-ea"/>
                <a:ea typeface="+mj-ea"/>
              </a:rPr>
              <a:t>月</a:t>
            </a:r>
            <a:r>
              <a:rPr lang="en-US" altLang="ja-JP" sz="2000" dirty="0">
                <a:solidFill>
                  <a:srgbClr val="0432FF"/>
                </a:solidFill>
                <a:latin typeface="+mj-ea"/>
                <a:ea typeface="+mj-ea"/>
              </a:rPr>
              <a:t>21</a:t>
            </a:r>
            <a:r>
              <a:rPr lang="ja-JP" altLang="en-US" sz="2000" dirty="0">
                <a:solidFill>
                  <a:srgbClr val="0432FF"/>
                </a:solidFill>
                <a:latin typeface="+mj-ea"/>
                <a:ea typeface="+mj-ea"/>
              </a:rPr>
              <a:t>日（水）</a:t>
            </a:r>
            <a:r>
              <a:rPr lang="en-US" altLang="ja-JP" sz="2000" dirty="0">
                <a:solidFill>
                  <a:srgbClr val="0432FF"/>
                </a:solidFill>
                <a:latin typeface="+mj-ea"/>
                <a:ea typeface="+mj-ea"/>
              </a:rPr>
              <a:t>9:00〜</a:t>
            </a:r>
            <a:r>
              <a:rPr lang="ja-JP" altLang="en-US" sz="2000" dirty="0">
                <a:solidFill>
                  <a:srgbClr val="0432FF"/>
                </a:solidFill>
                <a:latin typeface="+mj-ea"/>
                <a:ea typeface="+mj-ea"/>
              </a:rPr>
              <a:t>（</a:t>
            </a:r>
            <a:r>
              <a:rPr lang="en-US" altLang="ja-JP" sz="2000" dirty="0">
                <a:solidFill>
                  <a:srgbClr val="0432FF"/>
                </a:solidFill>
                <a:latin typeface="+mj-ea"/>
                <a:ea typeface="+mj-ea"/>
              </a:rPr>
              <a:t>8:45</a:t>
            </a:r>
            <a:r>
              <a:rPr lang="ja-JP" altLang="en-US" sz="2000" dirty="0">
                <a:solidFill>
                  <a:srgbClr val="0432FF"/>
                </a:solidFill>
                <a:latin typeface="+mj-ea"/>
                <a:ea typeface="+mj-ea"/>
              </a:rPr>
              <a:t>集合）</a:t>
            </a:r>
            <a:endParaRPr lang="en-US" altLang="ja-JP" sz="2000" dirty="0">
              <a:solidFill>
                <a:srgbClr val="0432FF"/>
              </a:solidFill>
              <a:latin typeface="+mj-ea"/>
              <a:ea typeface="+mj-ea"/>
            </a:endParaRPr>
          </a:p>
          <a:p>
            <a:r>
              <a:rPr lang="ja-JP" altLang="en-US" sz="2000" dirty="0">
                <a:solidFill>
                  <a:srgbClr val="0432FF"/>
                </a:solidFill>
                <a:latin typeface="+mj-ea"/>
                <a:ea typeface="+mj-ea"/>
              </a:rPr>
              <a:t>場所：</a:t>
            </a:r>
            <a:r>
              <a:rPr lang="en-US" altLang="ja-JP" sz="2000" dirty="0">
                <a:solidFill>
                  <a:srgbClr val="0432FF"/>
                </a:solidFill>
                <a:latin typeface="+mj-ea"/>
                <a:ea typeface="+mj-ea"/>
              </a:rPr>
              <a:t>B302</a:t>
            </a:r>
            <a:r>
              <a:rPr lang="ja-JP" altLang="en-US" sz="2000" dirty="0">
                <a:solidFill>
                  <a:srgbClr val="0432FF"/>
                </a:solidFill>
                <a:latin typeface="+mj-ea"/>
                <a:ea typeface="+mj-ea"/>
              </a:rPr>
              <a:t>講義室および</a:t>
            </a:r>
            <a:r>
              <a:rPr lang="en-US" altLang="ja-JP" sz="2000" dirty="0">
                <a:solidFill>
                  <a:srgbClr val="0432FF"/>
                </a:solidFill>
                <a:latin typeface="+mj-ea"/>
                <a:ea typeface="+mj-ea"/>
              </a:rPr>
              <a:t>B303</a:t>
            </a:r>
            <a:r>
              <a:rPr lang="ja-JP" altLang="en-US" sz="2000" dirty="0">
                <a:solidFill>
                  <a:srgbClr val="0432FF"/>
                </a:solidFill>
                <a:latin typeface="+mj-ea"/>
                <a:ea typeface="+mj-ea"/>
              </a:rPr>
              <a:t>講義室　（</a:t>
            </a:r>
            <a:r>
              <a:rPr lang="en-US" altLang="ja-JP" sz="2000" dirty="0">
                <a:solidFill>
                  <a:srgbClr val="0432FF"/>
                </a:solidFill>
                <a:latin typeface="+mj-ea"/>
                <a:ea typeface="+mj-ea"/>
              </a:rPr>
              <a:t>B300</a:t>
            </a:r>
            <a:r>
              <a:rPr lang="ja-JP" altLang="en-US" sz="2000" dirty="0">
                <a:solidFill>
                  <a:srgbClr val="0432FF"/>
                </a:solidFill>
                <a:latin typeface="+mj-ea"/>
                <a:ea typeface="+mj-ea"/>
              </a:rPr>
              <a:t>講義室に集合）</a:t>
            </a:r>
            <a:endParaRPr lang="en-US" altLang="ja-JP" sz="2000" dirty="0">
              <a:solidFill>
                <a:srgbClr val="0432FF"/>
              </a:solidFill>
              <a:latin typeface="+mj-ea"/>
              <a:ea typeface="+mj-ea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E720F0B-A718-7B49-90CB-C1E8D3300DDC}"/>
              </a:ext>
            </a:extLst>
          </p:cNvPr>
          <p:cNvSpPr/>
          <p:nvPr/>
        </p:nvSpPr>
        <p:spPr>
          <a:xfrm>
            <a:off x="413065" y="2785721"/>
            <a:ext cx="79928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>
                <a:latin typeface="+mj-ea"/>
                <a:ea typeface="+mj-ea"/>
              </a:rPr>
              <a:t>【</a:t>
            </a:r>
            <a:r>
              <a:rPr lang="ja-JP" altLang="en-US" sz="2000" dirty="0">
                <a:latin typeface="+mj-ea"/>
              </a:rPr>
              <a:t>目的</a:t>
            </a:r>
            <a:r>
              <a:rPr lang="en-US" altLang="ja-JP" sz="2000" dirty="0">
                <a:latin typeface="+mj-ea"/>
                <a:ea typeface="+mj-ea"/>
              </a:rPr>
              <a:t>】</a:t>
            </a:r>
          </a:p>
          <a:p>
            <a:r>
              <a:rPr lang="ja-JP" altLang="en-US" sz="2000" dirty="0">
                <a:latin typeface="+mj-ea"/>
                <a:ea typeface="+mj-ea"/>
              </a:rPr>
              <a:t>勉学と研究に意欲のある人物に入学してもらうため，面接試験では “研究”に対する意欲・適性を評価する</a:t>
            </a:r>
            <a:r>
              <a:rPr lang="en-US" altLang="ja-JP" sz="2000" dirty="0">
                <a:latin typeface="+mj-ea"/>
                <a:ea typeface="+mj-ea"/>
              </a:rPr>
              <a:t>. 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9D21459-51E3-F54D-B8C2-29C2145846DC}"/>
              </a:ext>
            </a:extLst>
          </p:cNvPr>
          <p:cNvSpPr/>
          <p:nvPr/>
        </p:nvSpPr>
        <p:spPr>
          <a:xfrm>
            <a:off x="395536" y="3929280"/>
            <a:ext cx="8352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>
                <a:latin typeface="+mj-ea"/>
                <a:ea typeface="+mj-ea"/>
              </a:rPr>
              <a:t>【</a:t>
            </a:r>
            <a:r>
              <a:rPr lang="ja-JP" altLang="en-US" sz="2000" dirty="0">
                <a:latin typeface="+mj-ea"/>
                <a:ea typeface="+mj-ea"/>
              </a:rPr>
              <a:t>プレゼンの</a:t>
            </a:r>
            <a:r>
              <a:rPr lang="ja-JP" altLang="en-US" sz="2000" dirty="0">
                <a:latin typeface="+mj-ea"/>
              </a:rPr>
              <a:t>内容</a:t>
            </a:r>
            <a:r>
              <a:rPr lang="en-US" altLang="ja-JP" sz="2000" dirty="0">
                <a:latin typeface="+mj-ea"/>
                <a:ea typeface="+mj-ea"/>
              </a:rPr>
              <a:t>】</a:t>
            </a:r>
          </a:p>
          <a:p>
            <a:r>
              <a:rPr lang="ja-JP" altLang="en-US" sz="2000" dirty="0">
                <a:latin typeface="+mj-ea"/>
                <a:ea typeface="+mj-ea"/>
              </a:rPr>
              <a:t>発表（</a:t>
            </a:r>
            <a:r>
              <a:rPr lang="en-US" altLang="ja-JP" sz="2000" dirty="0">
                <a:latin typeface="+mj-ea"/>
                <a:ea typeface="+mj-ea"/>
              </a:rPr>
              <a:t>3</a:t>
            </a:r>
            <a:r>
              <a:rPr lang="ja-JP" altLang="en-US" sz="2000" dirty="0">
                <a:latin typeface="+mj-ea"/>
                <a:ea typeface="+mj-ea"/>
              </a:rPr>
              <a:t>分），質疑応答の形式で行う</a:t>
            </a:r>
            <a:r>
              <a:rPr lang="en-US" altLang="ja-JP" sz="2000" dirty="0">
                <a:latin typeface="+mj-ea"/>
                <a:ea typeface="+mj-ea"/>
              </a:rPr>
              <a:t>. </a:t>
            </a:r>
            <a:r>
              <a:rPr lang="ja-JP" altLang="en-US" sz="2000" dirty="0">
                <a:latin typeface="+mj-ea"/>
                <a:ea typeface="+mj-ea"/>
              </a:rPr>
              <a:t>発表をもとに</a:t>
            </a:r>
            <a:r>
              <a:rPr lang="ja-JP" altLang="en-US" sz="2000" dirty="0">
                <a:solidFill>
                  <a:srgbClr val="FF0000"/>
                </a:solidFill>
                <a:latin typeface="+mj-ea"/>
                <a:ea typeface="+mj-ea"/>
              </a:rPr>
              <a:t>電子光科学領域の研究に関する基礎的な問題</a:t>
            </a:r>
            <a:r>
              <a:rPr lang="ja-JP" altLang="en-US" sz="2000" dirty="0">
                <a:latin typeface="+mj-ea"/>
                <a:ea typeface="+mj-ea"/>
              </a:rPr>
              <a:t>を問う</a:t>
            </a:r>
            <a:r>
              <a:rPr lang="en-US" altLang="ja-JP" sz="2000" dirty="0">
                <a:latin typeface="+mj-ea"/>
                <a:ea typeface="+mj-ea"/>
              </a:rPr>
              <a:t>. </a:t>
            </a:r>
            <a:r>
              <a:rPr lang="ja-JP" altLang="en-US" sz="2000" dirty="0">
                <a:latin typeface="+mj-ea"/>
                <a:ea typeface="+mj-ea"/>
              </a:rPr>
              <a:t>また，</a:t>
            </a:r>
            <a:r>
              <a:rPr lang="ja-JP" altLang="en-US" sz="2000" dirty="0">
                <a:solidFill>
                  <a:srgbClr val="FF0000"/>
                </a:solidFill>
                <a:latin typeface="+mj-ea"/>
                <a:ea typeface="+mj-ea"/>
              </a:rPr>
              <a:t>大学院での研究活動において達成したい目標</a:t>
            </a:r>
            <a:r>
              <a:rPr lang="ja-JP" altLang="en-US" sz="2000" dirty="0">
                <a:latin typeface="+mj-ea"/>
                <a:ea typeface="+mj-ea"/>
              </a:rPr>
              <a:t>，学位取得後の</a:t>
            </a:r>
            <a:r>
              <a:rPr lang="ja-JP" altLang="en-US" sz="2000" dirty="0">
                <a:solidFill>
                  <a:srgbClr val="FF0000"/>
                </a:solidFill>
                <a:latin typeface="+mj-ea"/>
                <a:ea typeface="+mj-ea"/>
              </a:rPr>
              <a:t>キャリアプラン</a:t>
            </a:r>
            <a:r>
              <a:rPr lang="ja-JP" altLang="en-US" sz="2000" dirty="0">
                <a:latin typeface="+mj-ea"/>
                <a:ea typeface="+mj-ea"/>
              </a:rPr>
              <a:t>についても質疑を行う</a:t>
            </a:r>
            <a:r>
              <a:rPr lang="en-US" altLang="ja-JP" sz="2000" dirty="0">
                <a:latin typeface="+mj-ea"/>
                <a:ea typeface="+mj-ea"/>
              </a:rPr>
              <a:t>. </a:t>
            </a:r>
          </a:p>
          <a:p>
            <a:endParaRPr lang="en-US" altLang="ja-JP" sz="2000" dirty="0">
              <a:latin typeface="+mj-ea"/>
              <a:ea typeface="+mj-ea"/>
            </a:endParaRPr>
          </a:p>
          <a:p>
            <a:r>
              <a:rPr lang="ja-JP" altLang="en-US" sz="2000" dirty="0">
                <a:latin typeface="+mj-ea"/>
                <a:ea typeface="+mj-ea"/>
              </a:rPr>
              <a:t>資料の準備：</a:t>
            </a:r>
            <a:r>
              <a:rPr lang="zh-TW" altLang="en-US" sz="2000" dirty="0">
                <a:latin typeface="MS PGothic" panose="020B0600070205080204" pitchFamily="34" charset="-128"/>
                <a:ea typeface="MS PGothic" panose="020B0600070205080204" pitchFamily="34" charset="-128"/>
              </a:rPr>
              <a:t>面接用資料作成要項</a:t>
            </a:r>
            <a:r>
              <a:rPr lang="ja-JP" altLang="en-US" sz="2000" dirty="0">
                <a:latin typeface="+mj-ea"/>
              </a:rPr>
              <a:t>（次頁）を参照し</a:t>
            </a:r>
            <a:r>
              <a:rPr lang="en-US" altLang="ja-JP" sz="2000" dirty="0">
                <a:latin typeface="+mj-ea"/>
              </a:rPr>
              <a:t>A4</a:t>
            </a:r>
            <a:r>
              <a:rPr lang="ja-JP" altLang="en-US" sz="2000" dirty="0">
                <a:latin typeface="+mj-ea"/>
              </a:rPr>
              <a:t>サイズで</a:t>
            </a:r>
            <a:r>
              <a:rPr lang="en-US" altLang="ja-JP" sz="2000" dirty="0">
                <a:latin typeface="+mj-ea"/>
              </a:rPr>
              <a:t>2</a:t>
            </a:r>
            <a:r>
              <a:rPr lang="ja-JP" altLang="en-US" sz="2000" dirty="0">
                <a:latin typeface="+mj-ea"/>
              </a:rPr>
              <a:t>枚にまとめる</a:t>
            </a:r>
            <a:endParaRPr lang="en-US" altLang="ja-JP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7572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-584038" y="488471"/>
            <a:ext cx="5256584" cy="468557"/>
          </a:xfrm>
        </p:spPr>
        <p:txBody>
          <a:bodyPr>
            <a:normAutofit/>
          </a:bodyPr>
          <a:lstStyle/>
          <a:p>
            <a:r>
              <a:rPr lang="en-US" altLang="ja-JP" sz="2200" dirty="0">
                <a:latin typeface="+mn-ea"/>
                <a:ea typeface="+mn-ea"/>
              </a:rPr>
              <a:t>1. </a:t>
            </a:r>
            <a:r>
              <a:rPr lang="ja-JP" altLang="en-US" sz="2200" dirty="0">
                <a:latin typeface="+mn-ea"/>
                <a:ea typeface="+mn-ea"/>
              </a:rPr>
              <a:t>研究の背景・目的・意義</a:t>
            </a:r>
            <a:endParaRPr kumimoji="1" lang="ja-JP" altLang="en-US" sz="2200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1700" y="1026152"/>
            <a:ext cx="7992888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Arial" panose="020B0604020202020204" pitchFamily="34" charset="0"/>
              </a:rPr>
              <a:t>卒業研究（研究室によってはテーマが決まって</a:t>
            </a:r>
            <a:r>
              <a:rPr lang="ja-JP" altLang="en-US">
                <a:latin typeface="Arial" panose="020B0604020202020204" pitchFamily="34" charset="0"/>
              </a:rPr>
              <a:t>いない場合，ＯＪＴ</a:t>
            </a:r>
            <a:r>
              <a:rPr lang="ja-JP" altLang="en-US" dirty="0">
                <a:latin typeface="Arial" panose="020B0604020202020204" pitchFamily="34" charset="0"/>
              </a:rPr>
              <a:t>として行ってきた研究）の背景・目的・意義</a:t>
            </a:r>
            <a:r>
              <a:rPr lang="ja-JP" altLang="en-US">
                <a:latin typeface="Arial" panose="020B0604020202020204" pitchFamily="34" charset="0"/>
              </a:rPr>
              <a:t>について，図面</a:t>
            </a:r>
            <a:r>
              <a:rPr lang="ja-JP" altLang="en-US" dirty="0">
                <a:latin typeface="Arial" panose="020B0604020202020204" pitchFamily="34" charset="0"/>
              </a:rPr>
              <a:t>やデータを用いて分かりやすく説明</a:t>
            </a:r>
            <a:r>
              <a:rPr lang="ja-JP" altLang="en-US">
                <a:latin typeface="Arial" panose="020B0604020202020204" pitchFamily="34" charset="0"/>
              </a:rPr>
              <a:t>して下さい．</a:t>
            </a:r>
            <a:endParaRPr lang="en-US" altLang="ja-JP" dirty="0">
              <a:latin typeface="Arial" panose="020B0604020202020204" pitchFamily="34" charset="0"/>
            </a:endParaRPr>
          </a:p>
          <a:p>
            <a:r>
              <a:rPr kumimoji="1" lang="ja-JP" altLang="en-US" dirty="0">
                <a:latin typeface="Arial" panose="020B0604020202020204" pitchFamily="34" charset="0"/>
              </a:rPr>
              <a:t>・背景：研究</a:t>
            </a:r>
            <a:r>
              <a:rPr kumimoji="1" lang="ja-JP" altLang="en-US">
                <a:latin typeface="Arial" panose="020B0604020202020204" pitchFamily="34" charset="0"/>
              </a:rPr>
              <a:t>の社会的，産業上，あるいは</a:t>
            </a:r>
            <a:r>
              <a:rPr kumimoji="1" lang="ja-JP" altLang="en-US" dirty="0">
                <a:latin typeface="Arial" panose="020B0604020202020204" pitchFamily="34" charset="0"/>
              </a:rPr>
              <a:t>学術上等の背景</a:t>
            </a:r>
            <a:r>
              <a:rPr kumimoji="1" lang="ja-JP" altLang="en-US">
                <a:latin typeface="Arial" panose="020B0604020202020204" pitchFamily="34" charset="0"/>
              </a:rPr>
              <a:t>について，例えば</a:t>
            </a:r>
            <a:endParaRPr kumimoji="1" lang="en-US" altLang="ja-JP" dirty="0">
              <a:latin typeface="Arial" panose="020B0604020202020204" pitchFamily="34" charset="0"/>
            </a:endParaRPr>
          </a:p>
          <a:p>
            <a:r>
              <a:rPr kumimoji="1" lang="ja-JP" altLang="en-US" dirty="0">
                <a:latin typeface="Arial" panose="020B0604020202020204" pitchFamily="34" charset="0"/>
              </a:rPr>
              <a:t>　　　　課題やニーズは何か</a:t>
            </a:r>
            <a:endParaRPr kumimoji="1"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・目的：</a:t>
            </a:r>
            <a:r>
              <a:rPr kumimoji="1" lang="ja-JP" altLang="en-US" dirty="0">
                <a:solidFill>
                  <a:prstClr val="black"/>
                </a:solidFill>
                <a:latin typeface="Arial" panose="020B0604020202020204" pitchFamily="34" charset="0"/>
              </a:rPr>
              <a:t>その研究</a:t>
            </a:r>
            <a:r>
              <a:rPr kumimoji="1" lang="ja-JP" altLang="en-US">
                <a:solidFill>
                  <a:prstClr val="black"/>
                </a:solidFill>
                <a:latin typeface="Arial" panose="020B0604020202020204" pitchFamily="34" charset="0"/>
              </a:rPr>
              <a:t>において，最終的</a:t>
            </a:r>
            <a:r>
              <a:rPr kumimoji="1" lang="ja-JP" altLang="en-US" dirty="0">
                <a:solidFill>
                  <a:prstClr val="black"/>
                </a:solidFill>
                <a:latin typeface="Arial" panose="020B0604020202020204" pitchFamily="34" charset="0"/>
              </a:rPr>
              <a:t>に到達したいことは何か</a:t>
            </a:r>
            <a:endParaRPr kumimoji="1" lang="en-US" altLang="ja-JP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・意義：上記目的が達成された場合</a:t>
            </a:r>
            <a:r>
              <a:rPr lang="ja-JP" altLang="en-US">
                <a:latin typeface="Arial" panose="020B0604020202020204" pitchFamily="34" charset="0"/>
              </a:rPr>
              <a:t>の意義，価値</a:t>
            </a:r>
            <a:r>
              <a:rPr lang="ja-JP" altLang="en-US" dirty="0">
                <a:latin typeface="Arial" panose="020B0604020202020204" pitchFamily="34" charset="0"/>
              </a:rPr>
              <a:t>あるいはインパクトは何か</a:t>
            </a:r>
            <a:endParaRPr lang="en-US" altLang="ja-JP" dirty="0">
              <a:latin typeface="Arial" panose="020B0604020202020204" pitchFamily="34" charset="0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67713" y="-1133"/>
            <a:ext cx="504056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latin typeface="+mn-ea"/>
                <a:ea typeface="+mn-ea"/>
              </a:rPr>
              <a:t>研究題目（テーマ名）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0" y="571704"/>
            <a:ext cx="914400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タイトル 1"/>
          <p:cNvSpPr txBox="1">
            <a:spLocks/>
          </p:cNvSpPr>
          <p:nvPr/>
        </p:nvSpPr>
        <p:spPr>
          <a:xfrm>
            <a:off x="6126611" y="-44173"/>
            <a:ext cx="3168352" cy="688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latin typeface="+mn-ea"/>
                <a:ea typeface="+mn-ea"/>
              </a:rPr>
              <a:t>氏名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931744"/>
            <a:ext cx="914400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タイトル 1"/>
          <p:cNvSpPr txBox="1">
            <a:spLocks/>
          </p:cNvSpPr>
          <p:nvPr/>
        </p:nvSpPr>
        <p:spPr>
          <a:xfrm>
            <a:off x="402698" y="3186866"/>
            <a:ext cx="8291264" cy="4657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200" dirty="0">
                <a:latin typeface="+mn-ea"/>
                <a:ea typeface="+mn-ea"/>
              </a:rPr>
              <a:t>2. </a:t>
            </a:r>
            <a:r>
              <a:rPr lang="ja-JP" altLang="en-US" sz="2200" dirty="0">
                <a:latin typeface="+mn-ea"/>
                <a:ea typeface="+mn-ea"/>
              </a:rPr>
              <a:t>研究計画と内容</a:t>
            </a:r>
          </a:p>
        </p:txBody>
      </p:sp>
      <p:cxnSp>
        <p:nvCxnSpPr>
          <p:cNvPr id="10" name="直線コネクタ 9"/>
          <p:cNvCxnSpPr/>
          <p:nvPr/>
        </p:nvCxnSpPr>
        <p:spPr>
          <a:xfrm>
            <a:off x="0" y="3234149"/>
            <a:ext cx="914400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-3856" y="3609290"/>
            <a:ext cx="914400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571700" y="3690898"/>
            <a:ext cx="7992888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卒業研究（研究室によってはテーマが決まって</a:t>
            </a:r>
            <a:r>
              <a:rPr lang="ja-JP" altLang="en-US">
                <a:latin typeface="+mn-ea"/>
              </a:rPr>
              <a:t>いない場合，ＯＪＴ</a:t>
            </a:r>
            <a:r>
              <a:rPr lang="ja-JP" altLang="en-US" dirty="0">
                <a:latin typeface="+mn-ea"/>
              </a:rPr>
              <a:t>として行ってきた研究）の計画と内容</a:t>
            </a:r>
            <a:r>
              <a:rPr lang="ja-JP" altLang="en-US">
                <a:latin typeface="+mn-ea"/>
              </a:rPr>
              <a:t>について，以下</a:t>
            </a:r>
            <a:r>
              <a:rPr lang="ja-JP" altLang="en-US" dirty="0">
                <a:latin typeface="+mn-ea"/>
              </a:rPr>
              <a:t>の</a:t>
            </a:r>
            <a:r>
              <a:rPr lang="ja-JP" altLang="en-US">
                <a:latin typeface="+mn-ea"/>
              </a:rPr>
              <a:t>観点で，図面</a:t>
            </a:r>
            <a:r>
              <a:rPr lang="ja-JP" altLang="en-US" dirty="0">
                <a:latin typeface="+mn-ea"/>
              </a:rPr>
              <a:t>等を用いて分かりやすく説明</a:t>
            </a:r>
            <a:r>
              <a:rPr lang="ja-JP" altLang="en-US">
                <a:latin typeface="+mn-ea"/>
              </a:rPr>
              <a:t>して下さい．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・目標：具体的な指標やマイルストーン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・目標達成のためのアプローチ：新規・独自の手段や手法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・得られた結果と今後の展望</a:t>
            </a:r>
            <a:endParaRPr lang="en-US" altLang="ja-JP" dirty="0">
              <a:latin typeface="+mn-ea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402698" y="5479728"/>
            <a:ext cx="439248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200" dirty="0">
                <a:latin typeface="+mn-ea"/>
                <a:ea typeface="+mn-ea"/>
              </a:rPr>
              <a:t>3. </a:t>
            </a:r>
            <a:r>
              <a:rPr lang="ja-JP" altLang="en-US" sz="2200" dirty="0">
                <a:latin typeface="+mn-ea"/>
                <a:ea typeface="+mn-ea"/>
              </a:rPr>
              <a:t>キャリアプラン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1700" y="6035678"/>
            <a:ext cx="799288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Arial" panose="020B0604020202020204" pitchFamily="34" charset="0"/>
              </a:rPr>
              <a:t>自己のキャリアプラン</a:t>
            </a:r>
            <a:r>
              <a:rPr lang="ja-JP" altLang="en-US">
                <a:latin typeface="Arial" panose="020B0604020202020204" pitchFamily="34" charset="0"/>
              </a:rPr>
              <a:t>（大学院修了後</a:t>
            </a:r>
            <a:r>
              <a:rPr lang="ja-JP" altLang="en-US" dirty="0">
                <a:latin typeface="Arial" panose="020B0604020202020204" pitchFamily="34" charset="0"/>
              </a:rPr>
              <a:t>の仕事や人生設計等）</a:t>
            </a:r>
            <a:r>
              <a:rPr lang="ja-JP" altLang="en-US">
                <a:latin typeface="Arial" panose="020B0604020202020204" pitchFamily="34" charset="0"/>
              </a:rPr>
              <a:t>を述べ，大学院</a:t>
            </a:r>
            <a:r>
              <a:rPr lang="ja-JP" altLang="en-US" dirty="0">
                <a:latin typeface="Arial" panose="020B0604020202020204" pitchFamily="34" charset="0"/>
              </a:rPr>
              <a:t>進学</a:t>
            </a:r>
            <a:r>
              <a:rPr lang="ja-JP" altLang="en-US">
                <a:latin typeface="Arial" panose="020B0604020202020204" pitchFamily="34" charset="0"/>
              </a:rPr>
              <a:t>の目的，目標，抱負</a:t>
            </a:r>
            <a:r>
              <a:rPr lang="ja-JP" altLang="en-US" dirty="0">
                <a:latin typeface="Arial" panose="020B0604020202020204" pitchFamily="34" charset="0"/>
              </a:rPr>
              <a:t>をアピール</a:t>
            </a:r>
            <a:r>
              <a:rPr lang="ja-JP" altLang="en-US">
                <a:latin typeface="Arial" panose="020B0604020202020204" pitchFamily="34" charset="0"/>
              </a:rPr>
              <a:t>して下さい．</a:t>
            </a:r>
            <a:endParaRPr lang="ja-JP" altLang="en-US" dirty="0">
              <a:latin typeface="Arial" panose="020B0604020202020204" pitchFamily="34" charset="0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2854" y="5595936"/>
            <a:ext cx="914400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7162" y="5949280"/>
            <a:ext cx="914400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107504" y="112430"/>
            <a:ext cx="2778325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Arial" panose="020B0604020202020204" pitchFamily="34" charset="0"/>
              </a:rPr>
              <a:t>要項：</a:t>
            </a:r>
            <a:r>
              <a:rPr kumimoji="1" lang="en-US" altLang="ja-JP" dirty="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  <a:r>
              <a:rPr kumimoji="1" lang="ja-JP" altLang="en-US" dirty="0">
                <a:solidFill>
                  <a:schemeClr val="bg1"/>
                </a:solidFill>
                <a:latin typeface="Arial" panose="020B0604020202020204" pitchFamily="34" charset="0"/>
              </a:rPr>
              <a:t>枚でまとめて下さい</a:t>
            </a:r>
          </a:p>
        </p:txBody>
      </p:sp>
    </p:spTree>
    <p:extLst>
      <p:ext uri="{BB962C8B-B14F-4D97-AF65-F5344CB8AC3E}">
        <p14:creationId xmlns:p14="http://schemas.microsoft.com/office/powerpoint/2010/main" val="38648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366</Words>
  <Application>Microsoft Macintosh PowerPoint</Application>
  <PresentationFormat>画面に合わせる (4:3)</PresentationFormat>
  <Paragraphs>28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ＭＳ Ｐゴシック</vt:lpstr>
      <vt:lpstr>Arial</vt:lpstr>
      <vt:lpstr>Office ​​テーマ</vt:lpstr>
      <vt:lpstr>PowerPoint プレゼンテーション</vt:lpstr>
      <vt:lpstr>1. 研究の背景・目的・意義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本研究の背景及び目的</dc:title>
  <dc:creator>nakamura</dc:creator>
  <cp:lastModifiedBy>金島 岳</cp:lastModifiedBy>
  <cp:revision>24</cp:revision>
  <cp:lastPrinted>2018-07-09T06:00:55Z</cp:lastPrinted>
  <dcterms:created xsi:type="dcterms:W3CDTF">2016-05-02T10:39:01Z</dcterms:created>
  <dcterms:modified xsi:type="dcterms:W3CDTF">2019-07-02T03:05:33Z</dcterms:modified>
</cp:coreProperties>
</file>